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03"/>
    <a:srgbClr val="621132"/>
    <a:srgbClr val="7B4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32275132275259E-2"/>
          <c:y val="3.2128510361732067E-2"/>
          <c:w val="0.9708994708994737"/>
          <c:h val="0.769285098097748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8B0F-48BD-882F-3C1F6544FE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Hoja1!$B$2:$B$5</c:f>
              <c:numCache>
                <c:formatCode>_("$"* #,##0.00_);_("$"* \(#,##0.00\);_("$"* "-"??_);_(@_)</c:formatCode>
                <c:ptCount val="4"/>
                <c:pt idx="0">
                  <c:v>28418169.75</c:v>
                </c:pt>
                <c:pt idx="1">
                  <c:v>693805.94</c:v>
                </c:pt>
                <c:pt idx="2">
                  <c:v>2024917.59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4-4F07-8FC5-A41D123F8A2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644-4F07-8FC5-A41D123F8A2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644-4F07-8FC5-A41D123F8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9759451739777154E-2"/>
          <c:y val="0.89792120448317247"/>
          <c:w val="0.73448801365175254"/>
          <c:h val="7.5377512293402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21/02/2023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7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925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3921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9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3366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07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7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5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0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9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9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3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mailicjyal@consejeriajuridica.chiapas.gob.mx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742729" y="1563001"/>
            <a:ext cx="8684278" cy="19153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b="1" dirty="0" smtClean="0">
                <a:solidFill>
                  <a:srgbClr val="62113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CONSEJERÍA JURÍDICA DEL GOBERNADOR</a:t>
            </a:r>
            <a:endParaRPr lang="es-ES" sz="6600" b="1" dirty="0">
              <a:solidFill>
                <a:srgbClr val="62113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969236" y="3919728"/>
            <a:ext cx="8457771" cy="1371600"/>
          </a:xfrm>
        </p:spPr>
        <p:txBody>
          <a:bodyPr>
            <a:noAutofit/>
          </a:bodyPr>
          <a:lstStyle/>
          <a:p>
            <a:r>
              <a:rPr lang="es-MX" sz="3800" dirty="0" smtClean="0">
                <a:solidFill>
                  <a:srgbClr val="030303"/>
                </a:solidFill>
              </a:rPr>
              <a:t>Difusión a la Ciudadanía de la Ley de Ingresos y del Presupuesto de Egresos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7" y="72974"/>
            <a:ext cx="602249" cy="11653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66" y="59220"/>
            <a:ext cx="1886074" cy="9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141507" y="2343236"/>
            <a:ext cx="69890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latin typeface="Gandhi Sans" panose="02000000000000000000" pitchFamily="50" charset="0"/>
              </a:rPr>
              <a:t>Es el documento jurídico por medio del cual, comunican a este Organismo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>
              <a:latin typeface="Gandhi Sans" panose="02000000000000000000" pitchFamily="50" charset="0"/>
            </a:endParaRP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2283" r="6614" b="7087"/>
          <a:stretch>
            <a:fillRect/>
          </a:stretch>
        </p:blipFill>
        <p:spPr bwMode="auto">
          <a:xfrm>
            <a:off x="848880" y="991689"/>
            <a:ext cx="552416" cy="632886"/>
          </a:xfrm>
          <a:prstGeom prst="rect">
            <a:avLst/>
          </a:prstGeom>
          <a:noFill/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" y="84777"/>
            <a:ext cx="490573" cy="9492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86" y="86621"/>
            <a:ext cx="1535646" cy="75430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28836" y="906688"/>
            <a:ext cx="8127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Gandhi Sans" panose="02000000000000000000" pitchFamily="50" charset="0"/>
              </a:rPr>
              <a:t>¿QUÉ ES EL PRESUPUESTO DE EGRESOS Y CUÁL ES SU IMPORTANCIA?</a:t>
            </a:r>
            <a:endParaRPr lang="es-MX" sz="2000" b="1" dirty="0">
              <a:latin typeface="Gandhi Sans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7" y="2343236"/>
            <a:ext cx="2762250" cy="16573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7908" y="4448018"/>
            <a:ext cx="98391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>
                <a:latin typeface="Gandhi Sans" panose="02000000000000000000" pitchFamily="50" charset="0"/>
              </a:rPr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0598" y="720507"/>
            <a:ext cx="644973" cy="806216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3958389" y="2023262"/>
            <a:ext cx="5775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latin typeface="Gandhi Sans" panose="02000000000000000000" pitchFamily="50" charset="0"/>
              </a:rPr>
              <a:t>En el pago de sueldos al personal de confianza, adquisición de materiales y útiles de oficina, material y útiles para el procesamiento en equipos y bienes informáticos, material de limpieza, </a:t>
            </a:r>
            <a:r>
              <a:rPr lang="es-MX" sz="2200" b="1" dirty="0">
                <a:latin typeface="Gandhi Sans" panose="02000000000000000000" pitchFamily="50" charset="0"/>
              </a:rPr>
              <a:t>combustible, entre otros; </a:t>
            </a:r>
            <a:endParaRPr lang="es-MX" sz="2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" y="84777"/>
            <a:ext cx="490573" cy="94925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86" y="86621"/>
            <a:ext cx="1535646" cy="754302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628304" y="880392"/>
            <a:ext cx="461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¿EN QUÉ SE GASTA?</a:t>
            </a:r>
            <a:endParaRPr lang="es-MX" sz="3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6" y="1986281"/>
            <a:ext cx="3421623" cy="18528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5064" y="3939789"/>
            <a:ext cx="93284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latin typeface="Gandhi Sans" panose="02000000000000000000" pitchFamily="50" charset="0"/>
              </a:rPr>
              <a:t>Así </a:t>
            </a:r>
            <a:r>
              <a:rPr lang="es-MX" sz="2200" b="1" dirty="0">
                <a:latin typeface="Gandhi Sans" panose="02000000000000000000" pitchFamily="50" charset="0"/>
              </a:rPr>
              <a:t>también para el pago de servicios básicos como, servicio 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48940" y="1205400"/>
            <a:ext cx="673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Gandhi Sans" panose="02000000000000000000" pitchFamily="50" charset="0"/>
              </a:rPr>
              <a:t>¿POR QUÉ SE GASTA?</a:t>
            </a:r>
            <a:endParaRPr lang="es-MX" sz="3200" b="1" dirty="0">
              <a:latin typeface="Gandhi Sans" panose="02000000000000000000" pitchFamily="50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64462" y="2900468"/>
            <a:ext cx="56667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latin typeface="Gandhi Sans" panose="02000000000000000000" pitchFamily="50" charset="0"/>
              </a:rPr>
              <a:t>Para poder cumplir con el desarrollo de las actividades de los proyectos Institucionales e Inversión, los cuales radican en brindar Servicios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53" y="1034029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8075">
            <a:off x="390340" y="2653202"/>
            <a:ext cx="2637995" cy="3066937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" y="84777"/>
            <a:ext cx="490573" cy="9492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86" y="86621"/>
            <a:ext cx="1535646" cy="75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70799" y="2307750"/>
            <a:ext cx="9249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>
                <a:latin typeface="Gandhi Sans" panose="02000000000000000000" pitchFamily="50" charset="0"/>
              </a:rPr>
              <a:t>Para dudas o aclaraciones; Ingresar a la página:</a:t>
            </a:r>
          </a:p>
          <a:p>
            <a:pPr algn="ctr"/>
            <a:endParaRPr lang="es-MX" sz="2200" dirty="0" smtClean="0">
              <a:latin typeface="Gandhi Sans" panose="02000000000000000000" pitchFamily="50" charset="0"/>
            </a:endParaRPr>
          </a:p>
          <a:p>
            <a:pPr algn="ctr"/>
            <a:r>
              <a:rPr lang="es-MX" sz="2200" u="sng" dirty="0" smtClean="0">
                <a:latin typeface="Gandhi Sans" panose="02000000000000000000" pitchFamily="50" charset="0"/>
              </a:rPr>
              <a:t>https://consejeriajuridica.chiapas.gob.mx/transparencia/</a:t>
            </a:r>
          </a:p>
          <a:p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99" y="1234360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3" cstate="print"/>
          <a:srcRect l="23479" r="19470" b="25917"/>
          <a:stretch>
            <a:fillRect/>
          </a:stretch>
        </p:blipFill>
        <p:spPr bwMode="auto">
          <a:xfrm>
            <a:off x="3078296" y="4076987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533" y="4856893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576" y="581374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664753" y="4026109"/>
            <a:ext cx="549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Nivel 13</a:t>
            </a:r>
          </a:p>
          <a:p>
            <a:r>
              <a:rPr lang="es-MX" dirty="0" smtClean="0"/>
              <a:t>Ciudad: Tuxtla Gutiérrez, CP 29000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Teléfono (961) 691 40 57</a:t>
            </a:r>
          </a:p>
          <a:p>
            <a:endParaRPr lang="es-MX" dirty="0" smtClean="0"/>
          </a:p>
          <a:p>
            <a:endParaRPr lang="es-MX" dirty="0" smtClean="0">
              <a:hlinkClick r:id="rId6"/>
            </a:endParaRPr>
          </a:p>
          <a:p>
            <a:r>
              <a:rPr lang="es-MX" dirty="0" smtClean="0">
                <a:solidFill>
                  <a:srgbClr val="621132"/>
                </a:solidFill>
                <a:hlinkClick r:id="rId6"/>
              </a:rPr>
              <a:t>emailicjyal@consejeriajuridica.chiapas.gob.mx</a:t>
            </a:r>
            <a:endParaRPr lang="es-MX" dirty="0" smtClean="0">
              <a:solidFill>
                <a:srgbClr val="621132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" y="84777"/>
            <a:ext cx="490573" cy="9492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86" y="86621"/>
            <a:ext cx="1535646" cy="75430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86386" y="1104350"/>
            <a:ext cx="81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030884" y="998715"/>
            <a:ext cx="8318217" cy="135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  <a:t> Gobierno Constitucional del Estado de Chiapas</a:t>
            </a:r>
            <a:b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</a:b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  <a:t>Ramo o dependencia: 21122020 Consejería Jurídica del Gobernador</a:t>
            </a:r>
            <a:b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</a:b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  <a:t>Presupuesto Autorizado 2023 (por capítulo y concepto)</a:t>
            </a:r>
            <a:b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</a:b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  <a:t>IMPORTE APROBADO: $ 31´136,893.28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  <a:t/>
            </a:r>
            <a:b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</a:b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ndhi Sans" panose="02000000000000000000" pitchFamily="50" charset="0"/>
                <a:ea typeface="+mj-ea"/>
                <a:cs typeface="+mj-cs"/>
              </a:rPr>
              <a:t>	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ndhi Sans" panose="02000000000000000000" pitchFamily="50" charset="0"/>
              <a:ea typeface="+mj-ea"/>
              <a:cs typeface="+mj-cs"/>
            </a:endParaRPr>
          </a:p>
        </p:txBody>
      </p:sp>
      <p:graphicFrame>
        <p:nvGraphicFramePr>
          <p:cNvPr id="3" name="Marcador de contenido 7" descr="Gráfico de columnas agrupada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433944"/>
              </p:ext>
            </p:extLst>
          </p:nvPr>
        </p:nvGraphicFramePr>
        <p:xfrm>
          <a:off x="624226" y="3377038"/>
          <a:ext cx="8766640" cy="332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313306" y="4857086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$ 28´418,169.75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982727" y="2596274"/>
            <a:ext cx="2505206" cy="4008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288067" y="2618071"/>
            <a:ext cx="206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30303"/>
                </a:solidFill>
              </a:rPr>
              <a:t>$ 2´024,917.59</a:t>
            </a:r>
            <a:endParaRPr lang="es-MX" b="1" dirty="0">
              <a:solidFill>
                <a:srgbClr val="030303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30884" y="2657602"/>
            <a:ext cx="2780778" cy="4133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504112" y="2679615"/>
            <a:ext cx="16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$ 693,805.94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" y="84777"/>
            <a:ext cx="490573" cy="9492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86" y="86621"/>
            <a:ext cx="1535646" cy="75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09A5B"/>
      </a:accent1>
      <a:accent2>
        <a:srgbClr val="621132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32313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333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Gandhi Sans</vt:lpstr>
      <vt:lpstr>Trebuchet MS</vt:lpstr>
      <vt:lpstr>Wingdings 3</vt:lpstr>
      <vt:lpstr>Faceta</vt:lpstr>
      <vt:lpstr>CONSEJERÍA JURÍDICA DEL GOBERNADOR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ELIZABETH</cp:lastModifiedBy>
  <cp:revision>46</cp:revision>
  <dcterms:created xsi:type="dcterms:W3CDTF">2013-07-30T10:55:14Z</dcterms:created>
  <dcterms:modified xsi:type="dcterms:W3CDTF">2023-02-21T16:40:03Z</dcterms:modified>
</cp:coreProperties>
</file>